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5" r:id="rId2"/>
    <p:sldId id="256" r:id="rId3"/>
    <p:sldId id="258" r:id="rId4"/>
    <p:sldId id="260" r:id="rId5"/>
    <p:sldId id="261" r:id="rId6"/>
    <p:sldId id="257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50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2F8167-7650-4BC0-B651-6D651A4D5A4E}" type="datetimeFigureOut">
              <a:rPr lang="it-IT" smtClean="0"/>
              <a:t>16/03/2012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661B04-45E2-4A8A-B8D6-9C2039098BB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459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EA53A-EF59-484F-B304-42CE520855F2}" type="datetime1">
              <a:rPr lang="it-IT" smtClean="0"/>
              <a:t>16/03/2012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Paola Bosio</a:t>
            </a:r>
            <a:endParaRPr lang="it-IT"/>
          </a:p>
        </p:txBody>
      </p:sp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3EB4718-9BF8-469B-8C20-8EFCA2823929}" type="slidenum">
              <a:rPr lang="it-IT" smtClean="0"/>
              <a:t>‹N›</a:t>
            </a:fld>
            <a:endParaRPr lang="it-IT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1EE7E-FA0E-4ECC-8AB2-231EC211FBED}" type="datetime1">
              <a:rPr lang="it-IT" smtClean="0"/>
              <a:t>16/03/2012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Paola Bosio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B4718-9BF8-469B-8C20-8EFCA2823929}" type="slidenum">
              <a:rPr lang="it-IT" smtClean="0"/>
              <a:t>‹N›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tangolo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ttore 1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53EB4718-9BF8-469B-8C20-8EFCA2823929}" type="slidenum">
              <a:rPr lang="it-IT" smtClean="0"/>
              <a:t>‹N›</a:t>
            </a:fld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D67B8-3AD0-4846-97EC-43ECE3766491}" type="datetime1">
              <a:rPr lang="it-IT" smtClean="0"/>
              <a:t>16/03/2012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Paola Bosio</a:t>
            </a:r>
            <a:endParaRPr lang="it-IT"/>
          </a:p>
        </p:txBody>
      </p:sp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176FE-D94C-40B2-8E96-1A91708F6F60}" type="datetime1">
              <a:rPr lang="it-IT" smtClean="0"/>
              <a:t>16/03/2012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Paola Bosio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53EB4718-9BF8-469B-8C20-8EFCA2823929}" type="slidenum">
              <a:rPr lang="it-IT" smtClean="0"/>
              <a:t>‹N›</a:t>
            </a:fld>
            <a:endParaRPr lang="it-IT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3" name="Rettangolo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ttangolo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Paola Bosio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665A7-CC8F-4B2D-A547-48773D29FB21}" type="datetime1">
              <a:rPr lang="it-IT" smtClean="0"/>
              <a:t>16/03/2012</a:t>
            </a:fld>
            <a:endParaRPr lang="it-IT"/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3EB4718-9BF8-469B-8C20-8EFCA2823929}" type="slidenum">
              <a:rPr lang="it-IT" smtClean="0"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909ABB5-B0B3-4D45-84F0-4C295A32A8DC}" type="datetime1">
              <a:rPr lang="it-IT" smtClean="0"/>
              <a:t>16/03/2012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Paola Bosio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B4718-9BF8-469B-8C20-8EFCA2823929}" type="slidenum">
              <a:rPr lang="it-IT" smtClean="0"/>
              <a:t>‹N›</a:t>
            </a:fld>
            <a:endParaRPr lang="it-IT"/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Segnaposto contenuto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2" name="Segnaposto contenuto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ttore 1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ttangolo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ttangolo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ttangolo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tangolo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ttangolo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E7E07-49F2-46F0-A6B0-34519860FA64}" type="datetime1">
              <a:rPr lang="it-IT" smtClean="0"/>
              <a:t>16/03/2012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it-IT" smtClean="0"/>
              <a:t>Paola Bosio</a:t>
            </a:r>
            <a:endParaRPr lang="it-IT"/>
          </a:p>
        </p:txBody>
      </p:sp>
      <p:sp>
        <p:nvSpPr>
          <p:cNvPr id="15" name="Connettore 1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Segnaposto contenuto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6" name="Segnaposto contenuto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5" name="Oval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53EB4718-9BF8-469B-8C20-8EFCA2823929}" type="slidenum">
              <a:rPr lang="it-IT" smtClean="0"/>
              <a:t>‹N›</a:t>
            </a:fld>
            <a:endParaRPr lang="it-IT"/>
          </a:p>
        </p:txBody>
      </p:sp>
      <p:sp>
        <p:nvSpPr>
          <p:cNvPr id="23" name="Titolo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095BC-0934-4127-9CB4-EA7F994B3795}" type="datetime1">
              <a:rPr lang="it-IT" smtClean="0"/>
              <a:t>16/03/2012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Paola Bosio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53EB4718-9BF8-469B-8C20-8EFCA2823929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ttangolo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ttangolo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D8B19-A740-4C1E-95FC-3BE093EA93EA}" type="datetime1">
              <a:rPr lang="it-IT" smtClean="0"/>
              <a:t>16/03/2012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Paola Bosio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3EB4718-9BF8-469B-8C20-8EFCA2823929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tangolo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ttangolo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Segnaposto contenuto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0" name="Oval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3EB4718-9BF8-469B-8C20-8EFCA2823929}" type="slidenum">
              <a:rPr lang="it-IT" smtClean="0"/>
              <a:t>‹N›</a:t>
            </a:fld>
            <a:endParaRPr lang="it-IT"/>
          </a:p>
        </p:txBody>
      </p:sp>
      <p:sp>
        <p:nvSpPr>
          <p:cNvPr id="21" name="Rettangolo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B1E04-C617-4165-8C18-6326CA178B04}" type="datetime1">
              <a:rPr lang="it-IT" smtClean="0"/>
              <a:t>16/03/2012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it-IT" smtClean="0"/>
              <a:t>Paola Bosio</a:t>
            </a:r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ttore 1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ttangolo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tangolo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53EB4718-9BF8-469B-8C20-8EFCA2823929}" type="slidenum">
              <a:rPr lang="it-IT" smtClean="0"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22" name="Rettangolo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F9B498C7-B361-439E-89D5-31BF132162E7}" type="datetime1">
              <a:rPr lang="it-IT" smtClean="0"/>
              <a:t>16/03/2012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it-IT" smtClean="0"/>
              <a:t>Paola Bosio</a:t>
            </a:r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B04F964-387E-4BA0-BCB9-44E6E171F513}" type="datetime1">
              <a:rPr lang="it-IT" smtClean="0"/>
              <a:t>16/03/2012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it-IT" smtClean="0"/>
              <a:t>Paola Bosio</a:t>
            </a:r>
            <a:endParaRPr lang="it-IT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ttore 1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3EB4718-9BF8-469B-8C20-8EFCA2823929}" type="slidenum">
              <a:rPr lang="it-IT" smtClean="0"/>
              <a:t>‹N›</a:t>
            </a:fld>
            <a:endParaRPr lang="it-IT"/>
          </a:p>
        </p:txBody>
      </p: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095400"/>
          </a:xfrm>
        </p:spPr>
        <p:txBody>
          <a:bodyPr/>
          <a:lstStyle/>
          <a:p>
            <a:r>
              <a:rPr lang="it-IT" dirty="0" smtClean="0"/>
              <a:t>Le fonti del diritto</a:t>
            </a:r>
            <a:endParaRPr lang="it-IT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708920"/>
            <a:ext cx="3143838" cy="36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Paola Bosio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6380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Fonte giuridica</a:t>
            </a:r>
            <a:endParaRPr lang="it-IT" b="1" dirty="0"/>
          </a:p>
        </p:txBody>
      </p:sp>
      <p:sp>
        <p:nvSpPr>
          <p:cNvPr id="5" name="Segnaposto contenuto 4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5422376" cy="190174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sz="2000" dirty="0" smtClean="0"/>
              <a:t>Con il termine </a:t>
            </a:r>
            <a:r>
              <a:rPr lang="it-IT" sz="2000" b="1" dirty="0" smtClean="0"/>
              <a:t>fonte del diritto </a:t>
            </a:r>
            <a:r>
              <a:rPr lang="it-IT" sz="2000" dirty="0" smtClean="0"/>
              <a:t>si intende ogni atto ed ogni fatto a cui l'ordinamento giuridico ricollega l'effetto di far sorgere, modificare o estinguere una o più norme giuridiche.</a:t>
            </a:r>
          </a:p>
          <a:p>
            <a:pPr marL="0" indent="0" algn="just">
              <a:buNone/>
            </a:pPr>
            <a:endParaRPr lang="it-IT" sz="2000" dirty="0"/>
          </a:p>
          <a:p>
            <a:pPr marL="0" indent="0" algn="just">
              <a:buNone/>
            </a:pPr>
            <a:endParaRPr lang="it-IT" sz="2000" dirty="0" smtClean="0"/>
          </a:p>
          <a:p>
            <a:pPr marL="0" indent="0" algn="just">
              <a:buNone/>
            </a:pPr>
            <a:endParaRPr lang="it-IT" sz="2000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211" y="1556792"/>
            <a:ext cx="2810813" cy="18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ttangolo 5"/>
          <p:cNvSpPr/>
          <p:nvPr/>
        </p:nvSpPr>
        <p:spPr>
          <a:xfrm>
            <a:off x="270886" y="3933056"/>
            <a:ext cx="84995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2000" dirty="0" smtClean="0"/>
              <a:t>Nell'ordinamento giuridico italiano, si ha una pluralità di fonti di produzione; queste sono disposte secondo una scala gerarchica, per cui la norma di fonte inferiore non può porsi in contrasto con la norma di fonte superiore (</a:t>
            </a:r>
            <a:r>
              <a:rPr lang="it-IT" sz="2000" b="1" dirty="0" smtClean="0"/>
              <a:t>gerarchia delle fonti</a:t>
            </a:r>
            <a:r>
              <a:rPr lang="it-IT" sz="2000" dirty="0" smtClean="0"/>
              <a:t>). </a:t>
            </a:r>
            <a:endParaRPr lang="it-IT" sz="2000" dirty="0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Paola Bosio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2950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La gerarchia delle fonti</a:t>
            </a:r>
            <a:endParaRPr lang="it-IT" b="1" dirty="0"/>
          </a:p>
        </p:txBody>
      </p:sp>
      <p:sp>
        <p:nvSpPr>
          <p:cNvPr id="3" name="Rettangolo 2"/>
          <p:cNvSpPr/>
          <p:nvPr/>
        </p:nvSpPr>
        <p:spPr>
          <a:xfrm>
            <a:off x="546687" y="1900773"/>
            <a:ext cx="54006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it-IT" sz="2000" dirty="0" smtClean="0"/>
              <a:t>Fonte </a:t>
            </a:r>
            <a:r>
              <a:rPr lang="it-IT" sz="2000" b="1" dirty="0" err="1" smtClean="0"/>
              <a:t>subprimaria</a:t>
            </a:r>
            <a:r>
              <a:rPr lang="it-IT" sz="2000" dirty="0" smtClean="0"/>
              <a:t>: Costituzione italiana e leggi costituzionali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it-IT" sz="2000" dirty="0" smtClean="0"/>
              <a:t>Fonte </a:t>
            </a:r>
            <a:r>
              <a:rPr lang="it-IT" sz="2000" b="1" dirty="0" smtClean="0"/>
              <a:t>primaria</a:t>
            </a:r>
            <a:r>
              <a:rPr lang="it-IT" sz="2000" dirty="0" smtClean="0"/>
              <a:t>: legge ordinaria del parlamento, decreto legge (governo), decreto legislativo (governo), legge regionale, regolamenti comunitari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it-IT" sz="2000" dirty="0" smtClean="0"/>
              <a:t>Fonte </a:t>
            </a:r>
            <a:r>
              <a:rPr lang="it-IT" sz="2000" b="1" dirty="0" smtClean="0"/>
              <a:t>secondaria</a:t>
            </a:r>
            <a:r>
              <a:rPr lang="it-IT" sz="2000" dirty="0" smtClean="0"/>
              <a:t>: regolamenti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016157"/>
            <a:ext cx="2685312" cy="2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ttangolo 3"/>
          <p:cNvSpPr/>
          <p:nvPr/>
        </p:nvSpPr>
        <p:spPr>
          <a:xfrm>
            <a:off x="546687" y="4581128"/>
            <a:ext cx="80648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2000" dirty="0" smtClean="0"/>
              <a:t>Le leggi e le altre fonti primarie che contengono norme in contrasto con quelle stabilite nella costituzione sono incostituzionali e quindi possono essere annullate dalla corte costituzionale.</a:t>
            </a:r>
            <a:endParaRPr lang="it-IT" sz="2000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Paola Bosio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464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La Costituzione</a:t>
            </a:r>
            <a:endParaRPr lang="it-IT" b="1" dirty="0"/>
          </a:p>
        </p:txBody>
      </p:sp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2486830"/>
              </p:ext>
            </p:extLst>
          </p:nvPr>
        </p:nvGraphicFramePr>
        <p:xfrm>
          <a:off x="323528" y="1628799"/>
          <a:ext cx="8568952" cy="4680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66400"/>
                <a:gridCol w="3102552"/>
              </a:tblGrid>
              <a:tr h="4680520">
                <a:tc>
                  <a:txBody>
                    <a:bodyPr/>
                    <a:lstStyle/>
                    <a:p>
                      <a:pPr algn="just"/>
                      <a:r>
                        <a:rPr lang="it-IT" sz="2000" b="0" dirty="0" smtClean="0">
                          <a:solidFill>
                            <a:schemeClr val="tx1"/>
                          </a:solidFill>
                        </a:rPr>
                        <a:t>Al primo livello della gerarchia delle fonti si pongono le fonti </a:t>
                      </a:r>
                      <a:r>
                        <a:rPr lang="it-IT" sz="2000" b="0" dirty="0" err="1" smtClean="0">
                          <a:solidFill>
                            <a:schemeClr val="tx1"/>
                          </a:solidFill>
                        </a:rPr>
                        <a:t>superprimarie</a:t>
                      </a:r>
                      <a:r>
                        <a:rPr lang="it-IT" sz="2000" b="0" dirty="0" smtClean="0">
                          <a:solidFill>
                            <a:schemeClr val="tx1"/>
                          </a:solidFill>
                        </a:rPr>
                        <a:t>: </a:t>
                      </a:r>
                    </a:p>
                    <a:p>
                      <a:pPr marL="342900" indent="-342900" algn="just">
                        <a:buFont typeface="Arial" pitchFamily="34" charset="0"/>
                        <a:buChar char="•"/>
                      </a:pPr>
                      <a:r>
                        <a:rPr lang="it-IT" sz="2000" b="0" dirty="0" smtClean="0">
                          <a:solidFill>
                            <a:schemeClr val="tx1"/>
                          </a:solidFill>
                        </a:rPr>
                        <a:t>la Costituzione e le leggi costituzionali</a:t>
                      </a:r>
                      <a:r>
                        <a:rPr lang="it-IT" sz="2000" dirty="0" smtClean="0">
                          <a:solidFill>
                            <a:schemeClr val="tx1"/>
                          </a:solidFill>
                        </a:rPr>
                        <a:t>. </a:t>
                      </a:r>
                    </a:p>
                    <a:p>
                      <a:pPr algn="just"/>
                      <a:endParaRPr lang="it-IT" sz="2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just"/>
                      <a:r>
                        <a:rPr lang="it-IT" sz="2000" b="0" dirty="0" smtClean="0">
                          <a:solidFill>
                            <a:schemeClr val="tx1"/>
                          </a:solidFill>
                        </a:rPr>
                        <a:t>La Costituzione della Repubblica Italiana, entrata in vigore il 1º gennaio 1948, è composta da 139 articoli, che riguardano:</a:t>
                      </a:r>
                    </a:p>
                    <a:p>
                      <a:pPr marL="342900" indent="-342900" algn="just">
                        <a:buFont typeface="Arial" pitchFamily="34" charset="0"/>
                        <a:buChar char="•"/>
                      </a:pPr>
                      <a:r>
                        <a:rPr lang="it-IT" sz="2000" b="0" dirty="0" smtClean="0">
                          <a:solidFill>
                            <a:schemeClr val="tx1"/>
                          </a:solidFill>
                        </a:rPr>
                        <a:t>i principi fondamentali dell'ordinamento (artt. 1-12); </a:t>
                      </a:r>
                    </a:p>
                    <a:p>
                      <a:pPr marL="342900" indent="-342900" algn="just">
                        <a:buFont typeface="Arial" pitchFamily="34" charset="0"/>
                        <a:buChar char="•"/>
                      </a:pPr>
                      <a:r>
                        <a:rPr lang="it-IT" sz="2000" b="0" dirty="0" smtClean="0">
                          <a:solidFill>
                            <a:schemeClr val="tx1"/>
                          </a:solidFill>
                        </a:rPr>
                        <a:t>i diritti e i doveri fondamentali dei soggetti (artt. 13-54); </a:t>
                      </a:r>
                    </a:p>
                    <a:p>
                      <a:pPr marL="342900" indent="-342900" algn="just">
                        <a:buFont typeface="Arial" pitchFamily="34" charset="0"/>
                        <a:buChar char="•"/>
                      </a:pPr>
                      <a:r>
                        <a:rPr lang="it-IT" sz="2000" b="0" dirty="0" smtClean="0">
                          <a:solidFill>
                            <a:schemeClr val="tx1"/>
                          </a:solidFill>
                        </a:rPr>
                        <a:t>la disciplina dell'organizzazione della Repubblica (artt. 55-139). </a:t>
                      </a:r>
                    </a:p>
                    <a:p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5931" y="2132856"/>
            <a:ext cx="2682875" cy="302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Paola Bosio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102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Le fonti primarie</a:t>
            </a:r>
            <a:endParaRPr lang="it-IT" b="1" dirty="0"/>
          </a:p>
        </p:txBody>
      </p:sp>
      <p:sp>
        <p:nvSpPr>
          <p:cNvPr id="3" name="Rettangolo 2"/>
          <p:cNvSpPr/>
          <p:nvPr/>
        </p:nvSpPr>
        <p:spPr>
          <a:xfrm>
            <a:off x="395536" y="1628800"/>
            <a:ext cx="49685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2000" dirty="0" smtClean="0"/>
              <a:t>Al di sotto delle leggi costituzionali si pongono:</a:t>
            </a:r>
          </a:p>
          <a:p>
            <a:pPr algn="just"/>
            <a:endParaRPr lang="it-IT" sz="2000" dirty="0" smtClean="0"/>
          </a:p>
          <a:p>
            <a:pPr marL="285750" indent="-285750" algn="just">
              <a:buFont typeface="Arial" pitchFamily="34" charset="0"/>
              <a:buChar char="•"/>
            </a:pPr>
            <a:r>
              <a:rPr lang="it-IT" sz="2000" dirty="0" smtClean="0"/>
              <a:t>i trattati internazionali;  </a:t>
            </a:r>
          </a:p>
          <a:p>
            <a:pPr algn="just"/>
            <a:endParaRPr lang="it-IT" sz="2000" dirty="0" smtClean="0"/>
          </a:p>
          <a:p>
            <a:pPr marL="285750" indent="-285750" algn="just">
              <a:buFont typeface="Arial" pitchFamily="34" charset="0"/>
              <a:buChar char="•"/>
            </a:pPr>
            <a:r>
              <a:rPr lang="it-IT" sz="2000" dirty="0" smtClean="0"/>
              <a:t>gli atti normativi comunitari, che possono presentarsi sotto forma di regolamenti o direttive.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132856"/>
            <a:ext cx="3047845" cy="19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ttangolo 3"/>
          <p:cNvSpPr/>
          <p:nvPr/>
        </p:nvSpPr>
        <p:spPr>
          <a:xfrm>
            <a:off x="395536" y="4365104"/>
            <a:ext cx="851763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it-IT" sz="2000" dirty="0" smtClean="0"/>
              <a:t>le fonti primarie, ovvero le leggi ordinarie e gli atti aventi forza di legge (decreti legge e decreti legislativi).</a:t>
            </a:r>
            <a:endParaRPr lang="it-IT" sz="2000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Paola Bosio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822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Le fonti secondarie</a:t>
            </a:r>
            <a:endParaRPr lang="it-IT" b="1" dirty="0"/>
          </a:p>
        </p:txBody>
      </p:sp>
      <p:sp>
        <p:nvSpPr>
          <p:cNvPr id="5" name="Rettangolo 4"/>
          <p:cNvSpPr/>
          <p:nvPr/>
        </p:nvSpPr>
        <p:spPr>
          <a:xfrm>
            <a:off x="251520" y="1628800"/>
            <a:ext cx="5832648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sz="2000" dirty="0" smtClean="0"/>
              <a:t>Al di sotto delle fonti primarie, si collocano: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it-IT" sz="2000" dirty="0" smtClean="0"/>
              <a:t>i regolamenti governativi;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it-IT" sz="2000" dirty="0" smtClean="0"/>
              <a:t>i regolamenti ministeriali e di altri enti pubblici;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it-IT" sz="2000" dirty="0" smtClean="0"/>
              <a:t>la consuetudine, prodotta dalla ripetizione costante nel tempo di una determinata condotta.</a:t>
            </a:r>
          </a:p>
          <a:p>
            <a:pPr marL="285750" indent="-285750">
              <a:buFont typeface="Arial" pitchFamily="34" charset="0"/>
              <a:buChar char="•"/>
            </a:pPr>
            <a:endParaRPr lang="it-IT" dirty="0"/>
          </a:p>
          <a:p>
            <a:pPr marL="285750" indent="-285750">
              <a:buFont typeface="Arial" pitchFamily="34" charset="0"/>
              <a:buChar char="•"/>
            </a:pPr>
            <a:endParaRPr lang="it-IT" dirty="0" smtClean="0"/>
          </a:p>
          <a:p>
            <a:pPr marL="285750" indent="-285750">
              <a:buFont typeface="Arial" pitchFamily="34" charset="0"/>
              <a:buChar char="•"/>
            </a:pPr>
            <a:endParaRPr lang="it-IT" dirty="0"/>
          </a:p>
          <a:p>
            <a:pPr marL="285750" indent="-285750">
              <a:buFont typeface="Arial" pitchFamily="34" charset="0"/>
              <a:buChar char="•"/>
            </a:pPr>
            <a:endParaRPr lang="it-IT" dirty="0" smtClean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797293"/>
            <a:ext cx="2958366" cy="29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Paola Bosio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5732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Il </a:t>
            </a:r>
            <a:r>
              <a:rPr lang="it-IT" b="1" dirty="0"/>
              <a:t>C</a:t>
            </a:r>
            <a:r>
              <a:rPr lang="it-IT" b="1" dirty="0" smtClean="0"/>
              <a:t>odice </a:t>
            </a:r>
            <a:r>
              <a:rPr lang="it-IT" b="1" dirty="0"/>
              <a:t>C</a:t>
            </a:r>
            <a:r>
              <a:rPr lang="it-IT" b="1" dirty="0" smtClean="0"/>
              <a:t>ivile</a:t>
            </a:r>
            <a:endParaRPr lang="it-IT" b="1" dirty="0"/>
          </a:p>
        </p:txBody>
      </p:sp>
      <p:sp>
        <p:nvSpPr>
          <p:cNvPr id="3" name="Rettangolo 2"/>
          <p:cNvSpPr/>
          <p:nvPr/>
        </p:nvSpPr>
        <p:spPr>
          <a:xfrm>
            <a:off x="204276" y="1412776"/>
            <a:ext cx="638394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 smtClean="0"/>
              <a:t>Il codice civile è un corpo organico di disposizioni di diritto civile. </a:t>
            </a:r>
          </a:p>
          <a:p>
            <a:pPr algn="just"/>
            <a:r>
              <a:rPr lang="it-IT" dirty="0" smtClean="0"/>
              <a:t>Esistono vari codici civili a seconda del Paese in cui è applicato o del contesto storico.</a:t>
            </a:r>
          </a:p>
          <a:p>
            <a:pPr algn="just"/>
            <a:r>
              <a:rPr lang="it-IT" dirty="0"/>
              <a:t>L</a:t>
            </a:r>
            <a:r>
              <a:rPr lang="it-IT" dirty="0" smtClean="0"/>
              <a:t>’idea di creare il codice nasce per razionalizzare le norme giuridiche. </a:t>
            </a:r>
          </a:p>
          <a:p>
            <a:pPr algn="just"/>
            <a:r>
              <a:rPr lang="it-IT" dirty="0" smtClean="0"/>
              <a:t>In passato, non esisteva una raccolta di leggi, ma la disciplina comune si sostanziava nel corpo del diritto romano, ossia in una serie di leggi emanate dal sovrano e nelle usanze dei vari luoghi. </a:t>
            </a:r>
            <a:endParaRPr lang="it-IT" dirty="0"/>
          </a:p>
          <a:p>
            <a:pPr algn="just"/>
            <a:r>
              <a:rPr lang="it-IT" dirty="0" smtClean="0"/>
              <a:t>Il codice civile è una innovazione recente derivante dal codice napoleonico del 1805: esso disciplinava i contratti, la proprietà e le successioni. 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556791"/>
            <a:ext cx="2097087" cy="309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ttangolo 3"/>
          <p:cNvSpPr/>
          <p:nvPr/>
        </p:nvSpPr>
        <p:spPr>
          <a:xfrm>
            <a:off x="210933" y="5013176"/>
            <a:ext cx="854418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 smtClean="0"/>
              <a:t>Il primo codice italiano risale al 1865 dopo l’unità d’Italia e non era altro che la traduzione del codice napoleonico; nel 1882-83 nacque il primo codice del commercio che disciplinava la materia commerciale e nel 1942, tali codici, dopo aver subito modifiche e revisioni furono unificati. 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Paola Bosio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640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Il Codice Civile italiano</a:t>
            </a:r>
            <a:endParaRPr lang="it-IT" b="1" dirty="0"/>
          </a:p>
        </p:txBody>
      </p:sp>
      <p:sp>
        <p:nvSpPr>
          <p:cNvPr id="3" name="Rettangolo 2"/>
          <p:cNvSpPr/>
          <p:nvPr/>
        </p:nvSpPr>
        <p:spPr>
          <a:xfrm>
            <a:off x="251520" y="1556792"/>
            <a:ext cx="864096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 smtClean="0"/>
              <a:t>Il Codice </a:t>
            </a:r>
            <a:r>
              <a:rPr lang="it-IT" sz="2000" dirty="0"/>
              <a:t>C</a:t>
            </a:r>
            <a:r>
              <a:rPr lang="it-IT" sz="2000" dirty="0" smtClean="0"/>
              <a:t>ivile italiano comprende in tutto 2969 articoli ed è suddiviso in sei libri, oltre alle disposizioni sulla legge in generale:</a:t>
            </a:r>
          </a:p>
          <a:p>
            <a:endParaRPr lang="it-IT" sz="2000" dirty="0" smtClean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it-IT" sz="2000" dirty="0" smtClean="0"/>
              <a:t>LIBRO PRIMO - Delle persone e della famiglia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it-IT" sz="2000" dirty="0" smtClean="0"/>
              <a:t>LIBRO SECONDO - Delle successioni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it-IT" sz="2000" dirty="0" smtClean="0"/>
              <a:t>LIBRO TERZO - Della proprietà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it-IT" sz="2000" dirty="0" smtClean="0"/>
              <a:t>LIBRO QUARTO - Delle obbligazioni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it-IT" sz="2000" dirty="0" smtClean="0"/>
              <a:t>LIBRO QUINTO - Del lavoro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it-IT" sz="2000" dirty="0" smtClean="0"/>
              <a:t>LIBRO SESTO - Della tutela dei diritti </a:t>
            </a:r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922994"/>
            <a:ext cx="3391488" cy="23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Paola Bosio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6409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Libro quarto</a:t>
            </a:r>
            <a:endParaRPr lang="it-IT" b="1" dirty="0"/>
          </a:p>
        </p:txBody>
      </p:sp>
      <p:sp>
        <p:nvSpPr>
          <p:cNvPr id="3" name="Rettangolo 2"/>
          <p:cNvSpPr/>
          <p:nvPr/>
        </p:nvSpPr>
        <p:spPr>
          <a:xfrm>
            <a:off x="251520" y="1340768"/>
            <a:ext cx="8496944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 smtClean="0"/>
              <a:t>Libro Quarto: Delle obbligazioni</a:t>
            </a:r>
          </a:p>
          <a:p>
            <a:endParaRPr lang="it-IT" sz="2000" dirty="0" smtClean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it-IT" sz="2000" dirty="0" smtClean="0"/>
              <a:t>Titolo I: Delle obbligazioni in generale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it-IT" sz="2000" dirty="0" smtClean="0"/>
              <a:t>Titolo II: Dei contratti in generale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it-IT" sz="2000" dirty="0" smtClean="0"/>
              <a:t>Titolo III: Dei singoli contratti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it-IT" sz="2000" dirty="0" smtClean="0"/>
              <a:t>Titolo IV: Delle promesse unilaterali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it-IT" sz="2000" dirty="0" smtClean="0"/>
              <a:t>Titolo V: Dei titoli di credito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it-IT" sz="2000" dirty="0" smtClean="0"/>
              <a:t>Titolo VI: Della gestione di affari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it-IT" sz="2000" dirty="0" smtClean="0"/>
              <a:t>Titolo VII: Del pagamento dell'indebito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it-IT" sz="2000" dirty="0" smtClean="0"/>
              <a:t>Titolo VIII: Dell'arricchimento senza causa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it-IT" sz="2000" dirty="0" smtClean="0"/>
              <a:t>Titolo IX: Dei fatti illeciti</a:t>
            </a:r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Paola Bosio</a:t>
            </a:r>
            <a:endParaRPr lang="it-IT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7642" y="2492896"/>
            <a:ext cx="3630822" cy="19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176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tà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ittà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ttà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163</TotalTime>
  <Words>623</Words>
  <Application>Microsoft Office PowerPoint</Application>
  <PresentationFormat>Presentazione su schermo (4:3)</PresentationFormat>
  <Paragraphs>83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0" baseType="lpstr">
      <vt:lpstr>Città</vt:lpstr>
      <vt:lpstr>Le fonti del diritto</vt:lpstr>
      <vt:lpstr>Fonte giuridica</vt:lpstr>
      <vt:lpstr>La gerarchia delle fonti</vt:lpstr>
      <vt:lpstr>La Costituzione</vt:lpstr>
      <vt:lpstr>Le fonti primarie</vt:lpstr>
      <vt:lpstr>Le fonti secondarie</vt:lpstr>
      <vt:lpstr>Il Codice Civile</vt:lpstr>
      <vt:lpstr>Il Codice Civile italiano</vt:lpstr>
      <vt:lpstr>Libro quarto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Fonte giuridica</dc:title>
  <dc:creator>Paola</dc:creator>
  <cp:lastModifiedBy>Paola</cp:lastModifiedBy>
  <cp:revision>9</cp:revision>
  <dcterms:created xsi:type="dcterms:W3CDTF">2012-03-16T15:21:02Z</dcterms:created>
  <dcterms:modified xsi:type="dcterms:W3CDTF">2012-03-16T18:04:30Z</dcterms:modified>
</cp:coreProperties>
</file>